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5"/>
  </p:notesMasterIdLst>
  <p:sldIdLst>
    <p:sldId id="257" r:id="rId2"/>
    <p:sldId id="258" r:id="rId3"/>
    <p:sldId id="269" r:id="rId4"/>
    <p:sldId id="259" r:id="rId5"/>
    <p:sldId id="260" r:id="rId6"/>
    <p:sldId id="261" r:id="rId7"/>
    <p:sldId id="262" r:id="rId8"/>
    <p:sldId id="263" r:id="rId9"/>
    <p:sldId id="264" r:id="rId10"/>
    <p:sldId id="265" r:id="rId11"/>
    <p:sldId id="266" r:id="rId12"/>
    <p:sldId id="267" r:id="rId13"/>
    <p:sldId id="268" r:id="rId1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51" d="100"/>
          <a:sy n="51" d="100"/>
        </p:scale>
        <p:origin x="-858" y="36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BDFA0D07-03D8-4E4B-A6FB-90C86EF61C8C}" type="datetimeFigureOut">
              <a:rPr lang="en-US" smtClean="0"/>
              <a:t>10/27/2011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EDFF9AC4-CE9F-45A2-AA66-D22FE328FBC9}" type="slidenum">
              <a:rPr lang="en-US" smtClean="0"/>
              <a:t>‹#›</a:t>
            </a:fld>
            <a:endParaRPr lang="en-US"/>
          </a:p>
        </p:txBody>
      </p:sp>
    </p:spTree>
    <p:extLst>
      <p:ext uri="{BB962C8B-B14F-4D97-AF65-F5344CB8AC3E}">
        <p14:creationId xmlns:p14="http://schemas.microsoft.com/office/powerpoint/2010/main" val="38116338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FF9AC4-CE9F-45A2-AA66-D22FE328FBC9}" type="slidenum">
              <a:rPr lang="en-US" smtClean="0"/>
              <a:t>4</a:t>
            </a:fld>
            <a:endParaRPr lang="en-US"/>
          </a:p>
        </p:txBody>
      </p:sp>
    </p:spTree>
    <p:extLst>
      <p:ext uri="{BB962C8B-B14F-4D97-AF65-F5344CB8AC3E}">
        <p14:creationId xmlns:p14="http://schemas.microsoft.com/office/powerpoint/2010/main" val="179409045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EB1474A-465D-4F4E-A2F0-BA4067BBD4E9}" type="datetimeFigureOut">
              <a:rPr lang="en-US" smtClean="0"/>
              <a:t>10/27/2011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80B4D64-E600-4D1C-8C51-41417F53E218}" type="slidenum">
              <a:rPr lang="en-US" smtClean="0"/>
              <a:t>‹#›</a:t>
            </a:fld>
            <a:endParaRPr lang="en-US"/>
          </a:p>
        </p:txBody>
      </p:sp>
    </p:spTree>
    <p:extLst>
      <p:ext uri="{BB962C8B-B14F-4D97-AF65-F5344CB8AC3E}">
        <p14:creationId xmlns:p14="http://schemas.microsoft.com/office/powerpoint/2010/main" val="1590379294"/>
      </p:ext>
    </p:extLst>
  </p:cSld>
  <p:clrMapOvr>
    <a:masterClrMapping/>
  </p:clrMapOvr>
  <p:transition spd="slow">
    <p:wipe dir="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EB1474A-465D-4F4E-A2F0-BA4067BBD4E9}" type="datetimeFigureOut">
              <a:rPr lang="en-US" smtClean="0"/>
              <a:t>10/27/2011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80B4D64-E600-4D1C-8C51-41417F53E218}" type="slidenum">
              <a:rPr lang="en-US" smtClean="0"/>
              <a:t>‹#›</a:t>
            </a:fld>
            <a:endParaRPr lang="en-US"/>
          </a:p>
        </p:txBody>
      </p:sp>
    </p:spTree>
    <p:extLst>
      <p:ext uri="{BB962C8B-B14F-4D97-AF65-F5344CB8AC3E}">
        <p14:creationId xmlns:p14="http://schemas.microsoft.com/office/powerpoint/2010/main" val="1870289865"/>
      </p:ext>
    </p:extLst>
  </p:cSld>
  <p:clrMapOvr>
    <a:masterClrMapping/>
  </p:clrMapOvr>
  <p:transition spd="slow">
    <p:wipe dir="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EB1474A-465D-4F4E-A2F0-BA4067BBD4E9}" type="datetimeFigureOut">
              <a:rPr lang="en-US" smtClean="0"/>
              <a:t>10/27/2011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80B4D64-E600-4D1C-8C51-41417F53E218}" type="slidenum">
              <a:rPr lang="en-US" smtClean="0"/>
              <a:t>‹#›</a:t>
            </a:fld>
            <a:endParaRPr lang="en-US"/>
          </a:p>
        </p:txBody>
      </p:sp>
    </p:spTree>
    <p:extLst>
      <p:ext uri="{BB962C8B-B14F-4D97-AF65-F5344CB8AC3E}">
        <p14:creationId xmlns:p14="http://schemas.microsoft.com/office/powerpoint/2010/main" val="2684011744"/>
      </p:ext>
    </p:extLst>
  </p:cSld>
  <p:clrMapOvr>
    <a:masterClrMapping/>
  </p:clrMapOvr>
  <p:transition spd="slow">
    <p:wipe dir="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EB1474A-465D-4F4E-A2F0-BA4067BBD4E9}" type="datetimeFigureOut">
              <a:rPr lang="en-US" smtClean="0"/>
              <a:t>10/27/2011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80B4D64-E600-4D1C-8C51-41417F53E218}" type="slidenum">
              <a:rPr lang="en-US" smtClean="0"/>
              <a:t>‹#›</a:t>
            </a:fld>
            <a:endParaRPr lang="en-US"/>
          </a:p>
        </p:txBody>
      </p:sp>
    </p:spTree>
    <p:extLst>
      <p:ext uri="{BB962C8B-B14F-4D97-AF65-F5344CB8AC3E}">
        <p14:creationId xmlns:p14="http://schemas.microsoft.com/office/powerpoint/2010/main" val="87014859"/>
      </p:ext>
    </p:extLst>
  </p:cSld>
  <p:clrMapOvr>
    <a:masterClrMapping/>
  </p:clrMapOvr>
  <p:transition spd="slow">
    <p:wipe dir="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EB1474A-465D-4F4E-A2F0-BA4067BBD4E9}" type="datetimeFigureOut">
              <a:rPr lang="en-US" smtClean="0"/>
              <a:t>10/27/2011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80B4D64-E600-4D1C-8C51-41417F53E218}" type="slidenum">
              <a:rPr lang="en-US" smtClean="0"/>
              <a:t>‹#›</a:t>
            </a:fld>
            <a:endParaRPr lang="en-US"/>
          </a:p>
        </p:txBody>
      </p:sp>
    </p:spTree>
    <p:extLst>
      <p:ext uri="{BB962C8B-B14F-4D97-AF65-F5344CB8AC3E}">
        <p14:creationId xmlns:p14="http://schemas.microsoft.com/office/powerpoint/2010/main" val="2852211605"/>
      </p:ext>
    </p:extLst>
  </p:cSld>
  <p:clrMapOvr>
    <a:masterClrMapping/>
  </p:clrMapOvr>
  <p:transition spd="slow">
    <p:wipe dir="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EB1474A-465D-4F4E-A2F0-BA4067BBD4E9}" type="datetimeFigureOut">
              <a:rPr lang="en-US" smtClean="0"/>
              <a:t>10/27/2011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80B4D64-E600-4D1C-8C51-41417F53E218}" type="slidenum">
              <a:rPr lang="en-US" smtClean="0"/>
              <a:t>‹#›</a:t>
            </a:fld>
            <a:endParaRPr lang="en-US"/>
          </a:p>
        </p:txBody>
      </p:sp>
    </p:spTree>
    <p:extLst>
      <p:ext uri="{BB962C8B-B14F-4D97-AF65-F5344CB8AC3E}">
        <p14:creationId xmlns:p14="http://schemas.microsoft.com/office/powerpoint/2010/main" val="4095354550"/>
      </p:ext>
    </p:extLst>
  </p:cSld>
  <p:clrMapOvr>
    <a:masterClrMapping/>
  </p:clrMapOvr>
  <p:transition spd="slow">
    <p:wipe dir="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EB1474A-465D-4F4E-A2F0-BA4067BBD4E9}" type="datetimeFigureOut">
              <a:rPr lang="en-US" smtClean="0"/>
              <a:t>10/27/2011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80B4D64-E600-4D1C-8C51-41417F53E218}" type="slidenum">
              <a:rPr lang="en-US" smtClean="0"/>
              <a:t>‹#›</a:t>
            </a:fld>
            <a:endParaRPr lang="en-US"/>
          </a:p>
        </p:txBody>
      </p:sp>
    </p:spTree>
    <p:extLst>
      <p:ext uri="{BB962C8B-B14F-4D97-AF65-F5344CB8AC3E}">
        <p14:creationId xmlns:p14="http://schemas.microsoft.com/office/powerpoint/2010/main" val="3622260034"/>
      </p:ext>
    </p:extLst>
  </p:cSld>
  <p:clrMapOvr>
    <a:masterClrMapping/>
  </p:clrMapOvr>
  <p:transition spd="slow">
    <p:wipe dir="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EB1474A-465D-4F4E-A2F0-BA4067BBD4E9}" type="datetimeFigureOut">
              <a:rPr lang="en-US" smtClean="0"/>
              <a:t>10/27/2011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80B4D64-E600-4D1C-8C51-41417F53E218}" type="slidenum">
              <a:rPr lang="en-US" smtClean="0"/>
              <a:t>‹#›</a:t>
            </a:fld>
            <a:endParaRPr lang="en-US"/>
          </a:p>
        </p:txBody>
      </p:sp>
    </p:spTree>
    <p:extLst>
      <p:ext uri="{BB962C8B-B14F-4D97-AF65-F5344CB8AC3E}">
        <p14:creationId xmlns:p14="http://schemas.microsoft.com/office/powerpoint/2010/main" val="3972099866"/>
      </p:ext>
    </p:extLst>
  </p:cSld>
  <p:clrMapOvr>
    <a:masterClrMapping/>
  </p:clrMapOvr>
  <p:transition spd="slow">
    <p:wipe dir="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EB1474A-465D-4F4E-A2F0-BA4067BBD4E9}" type="datetimeFigureOut">
              <a:rPr lang="en-US" smtClean="0"/>
              <a:t>10/27/2011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80B4D64-E600-4D1C-8C51-41417F53E218}" type="slidenum">
              <a:rPr lang="en-US" smtClean="0"/>
              <a:t>‹#›</a:t>
            </a:fld>
            <a:endParaRPr lang="en-US"/>
          </a:p>
        </p:txBody>
      </p:sp>
    </p:spTree>
    <p:extLst>
      <p:ext uri="{BB962C8B-B14F-4D97-AF65-F5344CB8AC3E}">
        <p14:creationId xmlns:p14="http://schemas.microsoft.com/office/powerpoint/2010/main" val="1144096780"/>
      </p:ext>
    </p:extLst>
  </p:cSld>
  <p:clrMapOvr>
    <a:masterClrMapping/>
  </p:clrMapOvr>
  <p:transition spd="slow">
    <p:wipe dir="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EB1474A-465D-4F4E-A2F0-BA4067BBD4E9}" type="datetimeFigureOut">
              <a:rPr lang="en-US" smtClean="0"/>
              <a:t>10/27/2011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80B4D64-E600-4D1C-8C51-41417F53E218}" type="slidenum">
              <a:rPr lang="en-US" smtClean="0"/>
              <a:t>‹#›</a:t>
            </a:fld>
            <a:endParaRPr lang="en-US"/>
          </a:p>
        </p:txBody>
      </p:sp>
    </p:spTree>
    <p:extLst>
      <p:ext uri="{BB962C8B-B14F-4D97-AF65-F5344CB8AC3E}">
        <p14:creationId xmlns:p14="http://schemas.microsoft.com/office/powerpoint/2010/main" val="66048431"/>
      </p:ext>
    </p:extLst>
  </p:cSld>
  <p:clrMapOvr>
    <a:masterClrMapping/>
  </p:clrMapOvr>
  <p:transition spd="slow">
    <p:wipe dir="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EB1474A-465D-4F4E-A2F0-BA4067BBD4E9}" type="datetimeFigureOut">
              <a:rPr lang="en-US" smtClean="0"/>
              <a:t>10/27/2011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80B4D64-E600-4D1C-8C51-41417F53E218}" type="slidenum">
              <a:rPr lang="en-US" smtClean="0"/>
              <a:t>‹#›</a:t>
            </a:fld>
            <a:endParaRPr lang="en-US"/>
          </a:p>
        </p:txBody>
      </p:sp>
    </p:spTree>
    <p:extLst>
      <p:ext uri="{BB962C8B-B14F-4D97-AF65-F5344CB8AC3E}">
        <p14:creationId xmlns:p14="http://schemas.microsoft.com/office/powerpoint/2010/main" val="2510878089"/>
      </p:ext>
    </p:extLst>
  </p:cSld>
  <p:clrMapOvr>
    <a:masterClrMapping/>
  </p:clrMapOvr>
  <p:transition spd="slow">
    <p:wipe dir="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EB1474A-465D-4F4E-A2F0-BA4067BBD4E9}" type="datetimeFigureOut">
              <a:rPr lang="en-US" smtClean="0"/>
              <a:t>10/27/2011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80B4D64-E600-4D1C-8C51-41417F53E218}" type="slidenum">
              <a:rPr lang="en-US" smtClean="0"/>
              <a:t>‹#›</a:t>
            </a:fld>
            <a:endParaRPr lang="en-US"/>
          </a:p>
        </p:txBody>
      </p:sp>
    </p:spTree>
    <p:extLst>
      <p:ext uri="{BB962C8B-B14F-4D97-AF65-F5344CB8AC3E}">
        <p14:creationId xmlns:p14="http://schemas.microsoft.com/office/powerpoint/2010/main" val="188876981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ransition spd="slow">
    <p:wipe dir="r"/>
  </p:transition>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An Action Plan on:</a:t>
            </a:r>
            <a:br>
              <a:rPr lang="en-US" dirty="0" smtClean="0"/>
            </a:br>
            <a:endParaRPr lang="en-US" dirty="0"/>
          </a:p>
        </p:txBody>
      </p:sp>
      <p:sp>
        <p:nvSpPr>
          <p:cNvPr id="3" name="Content Placeholder 2"/>
          <p:cNvSpPr>
            <a:spLocks noGrp="1"/>
          </p:cNvSpPr>
          <p:nvPr>
            <p:ph idx="1"/>
          </p:nvPr>
        </p:nvSpPr>
        <p:spPr>
          <a:xfrm>
            <a:off x="228600" y="1828800"/>
            <a:ext cx="8229600" cy="4525963"/>
          </a:xfrm>
        </p:spPr>
        <p:txBody>
          <a:bodyPr>
            <a:normAutofit fontScale="47500" lnSpcReduction="20000"/>
          </a:bodyPr>
          <a:lstStyle/>
          <a:p>
            <a:pPr marL="0" indent="0" algn="ctr">
              <a:buNone/>
            </a:pPr>
            <a:r>
              <a:rPr lang="en-US" sz="7300" dirty="0" smtClean="0"/>
              <a:t>The </a:t>
            </a:r>
            <a:r>
              <a:rPr lang="en-US" sz="7300" dirty="0"/>
              <a:t>importance of Educational Technology in fourth year high school Student  in </a:t>
            </a:r>
            <a:r>
              <a:rPr lang="en-US" sz="7300" dirty="0" err="1"/>
              <a:t>Luga</a:t>
            </a:r>
            <a:r>
              <a:rPr lang="en-US" sz="7300" dirty="0"/>
              <a:t>-it National High School</a:t>
            </a:r>
            <a:r>
              <a:rPr lang="en-US" sz="5800" dirty="0"/>
              <a:t>.</a:t>
            </a:r>
          </a:p>
          <a:p>
            <a:pPr marL="0" indent="0">
              <a:buNone/>
            </a:pPr>
            <a:r>
              <a:rPr lang="en-US" sz="7000" dirty="0"/>
              <a:t>What are the key goals?</a:t>
            </a:r>
          </a:p>
          <a:p>
            <a:r>
              <a:rPr lang="en-US" sz="4200" dirty="0"/>
              <a:t>To develop learning instructions through the use of Educational Technology as tool to improve learning.</a:t>
            </a:r>
          </a:p>
          <a:p>
            <a:r>
              <a:rPr lang="en-US" sz="4200" dirty="0" smtClean="0"/>
              <a:t>The </a:t>
            </a:r>
            <a:r>
              <a:rPr lang="en-US" sz="4200" dirty="0"/>
              <a:t>instructional strategies that are being use during intervention is by using the new technology to:</a:t>
            </a:r>
          </a:p>
          <a:p>
            <a:pPr lvl="0"/>
            <a:r>
              <a:rPr lang="en-US" sz="4200" dirty="0"/>
              <a:t>To gain attention</a:t>
            </a:r>
          </a:p>
          <a:p>
            <a:pPr lvl="0"/>
            <a:r>
              <a:rPr lang="en-US" sz="4200" dirty="0"/>
              <a:t>Stimulating the interest of the student through the use of Educational Technology</a:t>
            </a:r>
          </a:p>
          <a:p>
            <a:pPr lvl="0"/>
            <a:r>
              <a:rPr lang="en-US" sz="4200" dirty="0"/>
              <a:t>Develop competitive skills through the use of Educational Technology</a:t>
            </a:r>
          </a:p>
          <a:p>
            <a:pPr lvl="0"/>
            <a:r>
              <a:rPr lang="en-US" sz="4200" dirty="0"/>
              <a:t>Provide guidance and assist student performance</a:t>
            </a:r>
          </a:p>
          <a:p>
            <a:endParaRPr lang="en-US" dirty="0"/>
          </a:p>
        </p:txBody>
      </p:sp>
    </p:spTree>
    <p:extLst>
      <p:ext uri="{BB962C8B-B14F-4D97-AF65-F5344CB8AC3E}">
        <p14:creationId xmlns:p14="http://schemas.microsoft.com/office/powerpoint/2010/main" val="348542937"/>
      </p:ext>
    </p:extLst>
  </p:cSld>
  <p:clrMapOvr>
    <a:masterClrMapping/>
  </p:clrMapOvr>
  <p:transition spd="slow">
    <p:wipe dir="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1066800"/>
            <a:ext cx="8229600" cy="4525963"/>
          </a:xfrm>
        </p:spPr>
        <p:txBody>
          <a:bodyPr/>
          <a:lstStyle/>
          <a:p>
            <a:pPr marL="0" indent="0">
              <a:buNone/>
            </a:pPr>
            <a:r>
              <a:rPr lang="en-US" sz="4000" dirty="0"/>
              <a:t>For the presentation will be the power point, for the details will the Microsoft Word and lastly for the evaluation will be the Microsoft Excel. </a:t>
            </a:r>
            <a:r>
              <a:rPr lang="en-US" sz="4000" dirty="0" err="1"/>
              <a:t>Gannt</a:t>
            </a:r>
            <a:r>
              <a:rPr lang="en-US" sz="4000" dirty="0"/>
              <a:t> chart will be used for the timeline and for the evaluation will be found also in Microsoft Excel.</a:t>
            </a:r>
          </a:p>
          <a:p>
            <a:endParaRPr lang="en-US" dirty="0"/>
          </a:p>
        </p:txBody>
      </p:sp>
    </p:spTree>
    <p:extLst>
      <p:ext uri="{BB962C8B-B14F-4D97-AF65-F5344CB8AC3E}">
        <p14:creationId xmlns:p14="http://schemas.microsoft.com/office/powerpoint/2010/main" val="1147688052"/>
      </p:ext>
    </p:extLst>
  </p:cSld>
  <p:clrMapOvr>
    <a:masterClrMapping/>
  </p:clrMapOvr>
  <p:transition spd="slow">
    <p:wipe dir="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697162"/>
          </a:xfrm>
        </p:spPr>
        <p:txBody>
          <a:bodyPr>
            <a:normAutofit fontScale="90000"/>
          </a:bodyPr>
          <a:lstStyle/>
          <a:p>
            <a:r>
              <a:rPr lang="en-US" dirty="0"/>
              <a:t>How long will it take to create your presentation? What is the sequence  in which the steps must be completed.?</a:t>
            </a:r>
            <a:br>
              <a:rPr lang="en-US" dirty="0"/>
            </a:br>
            <a:endParaRPr lang="en-US" dirty="0"/>
          </a:p>
        </p:txBody>
      </p:sp>
      <p:sp>
        <p:nvSpPr>
          <p:cNvPr id="3" name="Content Placeholder 2"/>
          <p:cNvSpPr>
            <a:spLocks noGrp="1"/>
          </p:cNvSpPr>
          <p:nvPr>
            <p:ph idx="1"/>
          </p:nvPr>
        </p:nvSpPr>
        <p:spPr>
          <a:xfrm>
            <a:off x="457200" y="2819400"/>
            <a:ext cx="8229600" cy="3306763"/>
          </a:xfrm>
        </p:spPr>
        <p:txBody>
          <a:bodyPr/>
          <a:lstStyle/>
          <a:p>
            <a:pPr marL="0" indent="0">
              <a:buNone/>
            </a:pPr>
            <a:r>
              <a:rPr lang="en-US" dirty="0"/>
              <a:t>I will take one hour to two hours in making the presentation and followed by discussion about the steps  or sequence on how to use Microsoft Power point</a:t>
            </a:r>
          </a:p>
          <a:p>
            <a:pPr marL="0" indent="0">
              <a:buNone/>
            </a:pPr>
            <a:endParaRPr lang="en-US" dirty="0"/>
          </a:p>
        </p:txBody>
      </p:sp>
    </p:spTree>
    <p:extLst>
      <p:ext uri="{BB962C8B-B14F-4D97-AF65-F5344CB8AC3E}">
        <p14:creationId xmlns:p14="http://schemas.microsoft.com/office/powerpoint/2010/main" val="2741719651"/>
      </p:ext>
    </p:extLst>
  </p:cSld>
  <p:clrMapOvr>
    <a:masterClrMapping/>
  </p:clrMapOvr>
  <p:transition spd="slow">
    <p:wipe dir="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745162"/>
          </a:xfrm>
        </p:spPr>
        <p:txBody>
          <a:bodyPr>
            <a:normAutofit/>
          </a:bodyPr>
          <a:lstStyle/>
          <a:p>
            <a:r>
              <a:rPr lang="en-US" dirty="0"/>
              <a:t>How will you engage your audience and convince them that applying technology literacy and 21</a:t>
            </a:r>
            <a:r>
              <a:rPr lang="en-US" baseline="30000" dirty="0"/>
              <a:t>st</a:t>
            </a:r>
            <a:r>
              <a:rPr lang="en-US" dirty="0"/>
              <a:t> century teaching and learning skills and approaches will enhance your productivity and professional practices in your classroom?</a:t>
            </a:r>
            <a:br>
              <a:rPr lang="en-US" dirty="0"/>
            </a:br>
            <a:endParaRPr lang="en-US" dirty="0"/>
          </a:p>
        </p:txBody>
      </p:sp>
    </p:spTree>
    <p:extLst>
      <p:ext uri="{BB962C8B-B14F-4D97-AF65-F5344CB8AC3E}">
        <p14:creationId xmlns:p14="http://schemas.microsoft.com/office/powerpoint/2010/main" val="2579532633"/>
      </p:ext>
    </p:extLst>
  </p:cSld>
  <p:clrMapOvr>
    <a:masterClrMapping/>
  </p:clrMapOvr>
  <p:transition spd="slow">
    <p:wipe dir="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381000"/>
            <a:ext cx="8382000" cy="5516563"/>
          </a:xfrm>
        </p:spPr>
        <p:txBody>
          <a:bodyPr/>
          <a:lstStyle/>
          <a:p>
            <a:pPr marL="0" indent="0">
              <a:buNone/>
            </a:pPr>
            <a:r>
              <a:rPr lang="en-US" sz="4000" dirty="0"/>
              <a:t>will convince the audience by project first what are tools/devices being use in the 21</a:t>
            </a:r>
            <a:r>
              <a:rPr lang="en-US" sz="4000" baseline="30000" dirty="0"/>
              <a:t>st</a:t>
            </a:r>
            <a:r>
              <a:rPr lang="en-US" sz="4000" dirty="0"/>
              <a:t> century teaching and learning skills then present the advantages and usefulness of TECHNOLOGY in our daily lives with the guidance  of parents to the students.</a:t>
            </a:r>
          </a:p>
          <a:p>
            <a:pPr marL="0" indent="0">
              <a:buNone/>
            </a:pPr>
            <a:endParaRPr lang="en-US" dirty="0"/>
          </a:p>
        </p:txBody>
      </p:sp>
    </p:spTree>
    <p:extLst>
      <p:ext uri="{BB962C8B-B14F-4D97-AF65-F5344CB8AC3E}">
        <p14:creationId xmlns:p14="http://schemas.microsoft.com/office/powerpoint/2010/main" val="3467720300"/>
      </p:ext>
    </p:extLst>
  </p:cSld>
  <p:clrMapOvr>
    <a:masterClrMapping/>
  </p:clrMapOvr>
  <p:transition spd="slow">
    <p:wipe dir="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163762"/>
          </a:xfrm>
        </p:spPr>
        <p:txBody>
          <a:bodyPr>
            <a:normAutofit fontScale="90000"/>
          </a:bodyPr>
          <a:lstStyle/>
          <a:p>
            <a:r>
              <a:rPr lang="en-US" dirty="0" smtClean="0"/>
              <a:t>What instructional strategies and task you will use to achieve your goals?</a:t>
            </a:r>
            <a:br>
              <a:rPr lang="en-US" dirty="0" smtClean="0"/>
            </a:br>
            <a:endParaRPr lang="en-US" dirty="0"/>
          </a:p>
        </p:txBody>
      </p:sp>
      <p:sp>
        <p:nvSpPr>
          <p:cNvPr id="3" name="Content Placeholder 2"/>
          <p:cNvSpPr>
            <a:spLocks noGrp="1"/>
          </p:cNvSpPr>
          <p:nvPr>
            <p:ph idx="1"/>
          </p:nvPr>
        </p:nvSpPr>
        <p:spPr>
          <a:xfrm>
            <a:off x="457200" y="2667000"/>
            <a:ext cx="8229600" cy="3459163"/>
          </a:xfrm>
        </p:spPr>
        <p:txBody>
          <a:bodyPr>
            <a:normAutofit fontScale="85000" lnSpcReduction="10000"/>
          </a:bodyPr>
          <a:lstStyle/>
          <a:p>
            <a:pPr marL="0" indent="0" algn="ctr">
              <a:buNone/>
            </a:pPr>
            <a:r>
              <a:rPr lang="en-US" dirty="0" smtClean="0"/>
              <a:t>The instructional strategies that are being use during intervention is by using the new technology to:</a:t>
            </a:r>
          </a:p>
          <a:p>
            <a:pPr lvl="0"/>
            <a:r>
              <a:rPr lang="en-US" dirty="0" smtClean="0"/>
              <a:t>To gain attention</a:t>
            </a:r>
          </a:p>
          <a:p>
            <a:pPr lvl="0"/>
            <a:r>
              <a:rPr lang="en-US" dirty="0" smtClean="0"/>
              <a:t>Stimulating the interest of the student through the use of Educational Technology</a:t>
            </a:r>
          </a:p>
          <a:p>
            <a:pPr lvl="0"/>
            <a:r>
              <a:rPr lang="en-US" dirty="0" smtClean="0"/>
              <a:t>Develop competitive skills through the use of Educational Technology</a:t>
            </a:r>
          </a:p>
          <a:p>
            <a:pPr lvl="0"/>
            <a:r>
              <a:rPr lang="en-US" dirty="0" smtClean="0"/>
              <a:t>Provide guidance and assist student performance</a:t>
            </a:r>
          </a:p>
          <a:p>
            <a:endParaRPr lang="en-US" dirty="0"/>
          </a:p>
        </p:txBody>
      </p:sp>
    </p:spTree>
    <p:extLst>
      <p:ext uri="{BB962C8B-B14F-4D97-AF65-F5344CB8AC3E}">
        <p14:creationId xmlns:p14="http://schemas.microsoft.com/office/powerpoint/2010/main" val="1939540783"/>
      </p:ext>
    </p:extLst>
  </p:cSld>
  <p:clrMapOvr>
    <a:masterClrMapping/>
  </p:clrMapOvr>
  <p:transition spd="slow">
    <p:wipe dir="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buNone/>
            </a:pPr>
            <a:r>
              <a:rPr lang="en-US" sz="4000" dirty="0" smtClean="0"/>
              <a:t>What </a:t>
            </a:r>
            <a:r>
              <a:rPr lang="en-US" sz="4000" dirty="0"/>
              <a:t>challenges do you anticipate? What are your solution to these challenges?</a:t>
            </a:r>
          </a:p>
          <a:p>
            <a:pPr marL="0" indent="0">
              <a:buNone/>
            </a:pPr>
            <a:endParaRPr lang="en-US" dirty="0"/>
          </a:p>
        </p:txBody>
      </p:sp>
    </p:spTree>
    <p:extLst>
      <p:ext uri="{BB962C8B-B14F-4D97-AF65-F5344CB8AC3E}">
        <p14:creationId xmlns:p14="http://schemas.microsoft.com/office/powerpoint/2010/main" val="2083848575"/>
      </p:ext>
    </p:extLst>
  </p:cSld>
  <p:clrMapOvr>
    <a:masterClrMapping/>
  </p:clrMapOvr>
  <p:transition spd="slow">
    <p:wipe dir="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304800"/>
            <a:ext cx="8229600" cy="1143000"/>
          </a:xfrm>
        </p:spPr>
        <p:txBody>
          <a:bodyPr>
            <a:normAutofit fontScale="90000"/>
          </a:bodyPr>
          <a:lstStyle/>
          <a:p>
            <a:r>
              <a:rPr lang="en-US" dirty="0"/>
              <a:t/>
            </a:r>
            <a:br>
              <a:rPr lang="en-US" dirty="0"/>
            </a:br>
            <a:endParaRPr lang="en-US" dirty="0"/>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2386959287"/>
              </p:ext>
            </p:extLst>
          </p:nvPr>
        </p:nvGraphicFramePr>
        <p:xfrm>
          <a:off x="457200" y="1600200"/>
          <a:ext cx="8231373" cy="4525962"/>
        </p:xfrm>
        <a:graphic>
          <a:graphicData uri="http://schemas.openxmlformats.org/drawingml/2006/table">
            <a:tbl>
              <a:tblPr firstRow="1" firstCol="1" bandRow="1">
                <a:tableStyleId>{5C22544A-7EE6-4342-B048-85BDC9FD1C3A}</a:tableStyleId>
              </a:tblPr>
              <a:tblGrid>
                <a:gridCol w="3906807"/>
                <a:gridCol w="4324566"/>
              </a:tblGrid>
              <a:tr h="323283">
                <a:tc>
                  <a:txBody>
                    <a:bodyPr/>
                    <a:lstStyle/>
                    <a:p>
                      <a:pPr marL="0" marR="0" algn="ctr">
                        <a:lnSpc>
                          <a:spcPct val="115000"/>
                        </a:lnSpc>
                        <a:spcBef>
                          <a:spcPts val="0"/>
                        </a:spcBef>
                        <a:spcAft>
                          <a:spcPts val="0"/>
                        </a:spcAft>
                      </a:pPr>
                      <a:r>
                        <a:rPr lang="en-US" sz="1800" dirty="0">
                          <a:effectLst/>
                        </a:rPr>
                        <a:t>Anticipated Challenges</a:t>
                      </a:r>
                      <a:endParaRPr lang="en-US" sz="1000" dirty="0">
                        <a:effectLst/>
                        <a:latin typeface="Calibri"/>
                        <a:ea typeface="Calibri"/>
                        <a:cs typeface="Times New Roman"/>
                      </a:endParaRPr>
                    </a:p>
                  </a:txBody>
                  <a:tcPr marL="92835" marR="92835" marT="0" marB="0"/>
                </a:tc>
                <a:tc>
                  <a:txBody>
                    <a:bodyPr/>
                    <a:lstStyle/>
                    <a:p>
                      <a:pPr marL="0" marR="0" algn="ctr">
                        <a:lnSpc>
                          <a:spcPct val="115000"/>
                        </a:lnSpc>
                        <a:spcBef>
                          <a:spcPts val="0"/>
                        </a:spcBef>
                        <a:spcAft>
                          <a:spcPts val="0"/>
                        </a:spcAft>
                      </a:pPr>
                      <a:r>
                        <a:rPr lang="en-US" sz="1800">
                          <a:effectLst/>
                        </a:rPr>
                        <a:t>Possible solutions</a:t>
                      </a:r>
                      <a:endParaRPr lang="en-US" sz="1000">
                        <a:effectLst/>
                        <a:latin typeface="Calibri"/>
                        <a:ea typeface="Calibri"/>
                        <a:cs typeface="Times New Roman"/>
                      </a:endParaRPr>
                    </a:p>
                  </a:txBody>
                  <a:tcPr marL="92835" marR="92835" marT="0" marB="0"/>
                </a:tc>
              </a:tr>
              <a:tr h="646566">
                <a:tc>
                  <a:txBody>
                    <a:bodyPr/>
                    <a:lstStyle/>
                    <a:p>
                      <a:pPr marL="0" marR="0">
                        <a:lnSpc>
                          <a:spcPct val="115000"/>
                        </a:lnSpc>
                        <a:spcBef>
                          <a:spcPts val="0"/>
                        </a:spcBef>
                        <a:spcAft>
                          <a:spcPts val="0"/>
                        </a:spcAft>
                      </a:pPr>
                      <a:r>
                        <a:rPr lang="en-US" sz="1800" dirty="0">
                          <a:effectLst/>
                        </a:rPr>
                        <a:t>Classroom Environment</a:t>
                      </a:r>
                      <a:endParaRPr lang="en-US" sz="1000" dirty="0">
                        <a:effectLst/>
                        <a:latin typeface="Calibri"/>
                        <a:ea typeface="Calibri"/>
                        <a:cs typeface="Times New Roman"/>
                      </a:endParaRPr>
                    </a:p>
                  </a:txBody>
                  <a:tcPr marL="92835" marR="92835" marT="0" marB="0"/>
                </a:tc>
                <a:tc>
                  <a:txBody>
                    <a:bodyPr/>
                    <a:lstStyle/>
                    <a:p>
                      <a:pPr marL="0" marR="0">
                        <a:lnSpc>
                          <a:spcPct val="115000"/>
                        </a:lnSpc>
                        <a:spcBef>
                          <a:spcPts val="0"/>
                        </a:spcBef>
                        <a:spcAft>
                          <a:spcPts val="0"/>
                        </a:spcAft>
                      </a:pPr>
                      <a:r>
                        <a:rPr lang="en-US" sz="1800">
                          <a:effectLst/>
                        </a:rPr>
                        <a:t>The classroom should be well manage.</a:t>
                      </a:r>
                      <a:endParaRPr lang="en-US" sz="1000">
                        <a:effectLst/>
                        <a:latin typeface="Calibri"/>
                        <a:ea typeface="Calibri"/>
                        <a:cs typeface="Times New Roman"/>
                      </a:endParaRPr>
                    </a:p>
                  </a:txBody>
                  <a:tcPr marL="92835" marR="92835" marT="0" marB="0"/>
                </a:tc>
              </a:tr>
              <a:tr h="969849">
                <a:tc>
                  <a:txBody>
                    <a:bodyPr/>
                    <a:lstStyle/>
                    <a:p>
                      <a:pPr marL="0" marR="0">
                        <a:lnSpc>
                          <a:spcPct val="115000"/>
                        </a:lnSpc>
                        <a:spcBef>
                          <a:spcPts val="0"/>
                        </a:spcBef>
                        <a:spcAft>
                          <a:spcPts val="0"/>
                        </a:spcAft>
                      </a:pPr>
                      <a:r>
                        <a:rPr lang="en-US" sz="1800" dirty="0">
                          <a:effectLst/>
                        </a:rPr>
                        <a:t>Uninterested and interested student</a:t>
                      </a:r>
                      <a:endParaRPr lang="en-US" sz="1000" dirty="0">
                        <a:effectLst/>
                        <a:latin typeface="Calibri"/>
                        <a:ea typeface="Calibri"/>
                        <a:cs typeface="Times New Roman"/>
                      </a:endParaRPr>
                    </a:p>
                  </a:txBody>
                  <a:tcPr marL="92835" marR="92835" marT="0" marB="0"/>
                </a:tc>
                <a:tc>
                  <a:txBody>
                    <a:bodyPr/>
                    <a:lstStyle/>
                    <a:p>
                      <a:pPr marL="0" marR="0">
                        <a:lnSpc>
                          <a:spcPct val="115000"/>
                        </a:lnSpc>
                        <a:spcBef>
                          <a:spcPts val="0"/>
                        </a:spcBef>
                        <a:spcAft>
                          <a:spcPts val="0"/>
                        </a:spcAft>
                      </a:pPr>
                      <a:r>
                        <a:rPr lang="en-US" sz="1800">
                          <a:effectLst/>
                        </a:rPr>
                        <a:t>Know the back ground of uninterested student as will as the interested student.</a:t>
                      </a:r>
                      <a:endParaRPr lang="en-US" sz="1000">
                        <a:effectLst/>
                        <a:latin typeface="Calibri"/>
                        <a:ea typeface="Calibri"/>
                        <a:cs typeface="Times New Roman"/>
                      </a:endParaRPr>
                    </a:p>
                  </a:txBody>
                  <a:tcPr marL="92835" marR="92835" marT="0" marB="0"/>
                </a:tc>
              </a:tr>
              <a:tr h="1616415">
                <a:tc>
                  <a:txBody>
                    <a:bodyPr/>
                    <a:lstStyle/>
                    <a:p>
                      <a:pPr marL="0" marR="0">
                        <a:lnSpc>
                          <a:spcPct val="115000"/>
                        </a:lnSpc>
                        <a:spcBef>
                          <a:spcPts val="0"/>
                        </a:spcBef>
                        <a:spcAft>
                          <a:spcPts val="0"/>
                        </a:spcAft>
                      </a:pPr>
                      <a:r>
                        <a:rPr lang="en-US" sz="1800" dirty="0">
                          <a:effectLst/>
                        </a:rPr>
                        <a:t>Maintenance  of the device or tool use in teaching</a:t>
                      </a:r>
                      <a:endParaRPr lang="en-US" sz="1000" dirty="0">
                        <a:effectLst/>
                        <a:latin typeface="Calibri"/>
                        <a:ea typeface="Calibri"/>
                        <a:cs typeface="Times New Roman"/>
                      </a:endParaRPr>
                    </a:p>
                  </a:txBody>
                  <a:tcPr marL="92835" marR="92835" marT="0" marB="0"/>
                </a:tc>
                <a:tc>
                  <a:txBody>
                    <a:bodyPr/>
                    <a:lstStyle/>
                    <a:p>
                      <a:pPr marL="0" marR="0">
                        <a:lnSpc>
                          <a:spcPct val="115000"/>
                        </a:lnSpc>
                        <a:spcBef>
                          <a:spcPts val="0"/>
                        </a:spcBef>
                        <a:spcAft>
                          <a:spcPts val="0"/>
                        </a:spcAft>
                      </a:pPr>
                      <a:r>
                        <a:rPr lang="en-US" sz="1800">
                          <a:effectLst/>
                        </a:rPr>
                        <a:t>Orient the student  for extra care of the tools or devices and ask assistance to the technician for any malfunction for a repair.</a:t>
                      </a:r>
                      <a:endParaRPr lang="en-US" sz="1000">
                        <a:effectLst/>
                        <a:latin typeface="Calibri"/>
                        <a:ea typeface="Calibri"/>
                        <a:cs typeface="Times New Roman"/>
                      </a:endParaRPr>
                    </a:p>
                  </a:txBody>
                  <a:tcPr marL="92835" marR="92835" marT="0" marB="0"/>
                </a:tc>
              </a:tr>
              <a:tr h="969849">
                <a:tc>
                  <a:txBody>
                    <a:bodyPr/>
                    <a:lstStyle/>
                    <a:p>
                      <a:pPr marL="0" marR="0">
                        <a:lnSpc>
                          <a:spcPct val="115000"/>
                        </a:lnSpc>
                        <a:spcBef>
                          <a:spcPts val="0"/>
                        </a:spcBef>
                        <a:spcAft>
                          <a:spcPts val="0"/>
                        </a:spcAft>
                      </a:pPr>
                      <a:r>
                        <a:rPr lang="en-US" sz="1800" dirty="0">
                          <a:effectLst/>
                        </a:rPr>
                        <a:t>Unsupportive parents the teaching device</a:t>
                      </a:r>
                      <a:endParaRPr lang="en-US" sz="1000" dirty="0">
                        <a:effectLst/>
                        <a:latin typeface="Calibri"/>
                        <a:ea typeface="Calibri"/>
                        <a:cs typeface="Times New Roman"/>
                      </a:endParaRPr>
                    </a:p>
                  </a:txBody>
                  <a:tcPr marL="92835" marR="92835" marT="0" marB="0"/>
                </a:tc>
                <a:tc>
                  <a:txBody>
                    <a:bodyPr/>
                    <a:lstStyle/>
                    <a:p>
                      <a:pPr marL="0" marR="0">
                        <a:lnSpc>
                          <a:spcPct val="115000"/>
                        </a:lnSpc>
                        <a:spcBef>
                          <a:spcPts val="0"/>
                        </a:spcBef>
                        <a:spcAft>
                          <a:spcPts val="0"/>
                        </a:spcAft>
                      </a:pPr>
                      <a:r>
                        <a:rPr lang="en-US" sz="1800" dirty="0">
                          <a:effectLst/>
                        </a:rPr>
                        <a:t>Orient the parents how important the Educational Technology globally.</a:t>
                      </a:r>
                      <a:endParaRPr lang="en-US" sz="1000" dirty="0">
                        <a:effectLst/>
                        <a:latin typeface="Calibri"/>
                        <a:ea typeface="Calibri"/>
                        <a:cs typeface="Times New Roman"/>
                      </a:endParaRPr>
                    </a:p>
                  </a:txBody>
                  <a:tcPr marL="92835" marR="92835" marT="0" marB="0"/>
                </a:tc>
              </a:tr>
            </a:tbl>
          </a:graphicData>
        </a:graphic>
      </p:graphicFrame>
    </p:spTree>
    <p:extLst>
      <p:ext uri="{BB962C8B-B14F-4D97-AF65-F5344CB8AC3E}">
        <p14:creationId xmlns:p14="http://schemas.microsoft.com/office/powerpoint/2010/main" val="2463924167"/>
      </p:ext>
    </p:extLst>
  </p:cSld>
  <p:clrMapOvr>
    <a:masterClrMapping/>
  </p:clrMapOvr>
  <p:transition spd="slow">
    <p:wipe dir="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830762"/>
          </a:xfrm>
        </p:spPr>
        <p:txBody>
          <a:bodyPr>
            <a:normAutofit/>
          </a:bodyPr>
          <a:lstStyle/>
          <a:p>
            <a:r>
              <a:rPr lang="en-US" dirty="0"/>
              <a:t>What is your timeline for achieving your goals both in the short and long term? How will you display this information?</a:t>
            </a:r>
            <a:br>
              <a:rPr lang="en-US" dirty="0"/>
            </a:br>
            <a:r>
              <a:rPr lang="en-US" dirty="0"/>
              <a:t>The timeline are followed:</a:t>
            </a:r>
            <a:br>
              <a:rPr lang="en-US" dirty="0"/>
            </a:br>
            <a:endParaRPr lang="en-US" dirty="0"/>
          </a:p>
        </p:txBody>
      </p:sp>
    </p:spTree>
    <p:extLst>
      <p:ext uri="{BB962C8B-B14F-4D97-AF65-F5344CB8AC3E}">
        <p14:creationId xmlns:p14="http://schemas.microsoft.com/office/powerpoint/2010/main" val="3095098558"/>
      </p:ext>
    </p:extLst>
  </p:cSld>
  <p:clrMapOvr>
    <a:masterClrMapping/>
  </p:clrMapOvr>
  <p:transition spd="slow">
    <p:wipe dir="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33400" y="533400"/>
            <a:ext cx="8229600" cy="5592763"/>
          </a:xfrm>
        </p:spPr>
        <p:txBody>
          <a:bodyPr>
            <a:normAutofit fontScale="92500" lnSpcReduction="20000"/>
          </a:bodyPr>
          <a:lstStyle/>
          <a:p>
            <a:r>
              <a:rPr lang="en-US" dirty="0"/>
              <a:t>April-May	Orientation to the parents about the new tools/devices o improve learning and       globally competitive student through the use of educational Technology.</a:t>
            </a:r>
          </a:p>
          <a:p>
            <a:r>
              <a:rPr lang="en-US" dirty="0"/>
              <a:t>June	orientation to the student about the devices/tool use in teaching and being learn.</a:t>
            </a:r>
          </a:p>
          <a:p>
            <a:r>
              <a:rPr lang="en-US" dirty="0"/>
              <a:t>July-September	</a:t>
            </a:r>
            <a:r>
              <a:rPr lang="en-US" dirty="0" smtClean="0"/>
              <a:t>         Application </a:t>
            </a:r>
            <a:r>
              <a:rPr lang="en-US" dirty="0"/>
              <a:t>on the new tools/devices how to use and being apply.</a:t>
            </a:r>
          </a:p>
          <a:p>
            <a:r>
              <a:rPr lang="en-US" dirty="0"/>
              <a:t>October-January	 Mastery of the tools/equipment and how to apply what is being learn.</a:t>
            </a:r>
          </a:p>
          <a:p>
            <a:r>
              <a:rPr lang="en-US" dirty="0"/>
              <a:t>February-march	 Evaluation to the student what they learn about Educational Technology.</a:t>
            </a:r>
          </a:p>
          <a:p>
            <a:endParaRPr lang="en-US" dirty="0"/>
          </a:p>
        </p:txBody>
      </p:sp>
      <p:sp>
        <p:nvSpPr>
          <p:cNvPr id="4" name="Right Arrow 3"/>
          <p:cNvSpPr/>
          <p:nvPr/>
        </p:nvSpPr>
        <p:spPr>
          <a:xfrm>
            <a:off x="2569028" y="715207"/>
            <a:ext cx="762000" cy="12115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Right Arrow 4"/>
          <p:cNvSpPr/>
          <p:nvPr/>
        </p:nvSpPr>
        <p:spPr>
          <a:xfrm>
            <a:off x="1711265" y="2192126"/>
            <a:ext cx="574735" cy="98679"/>
          </a:xfrm>
          <a:prstGeom prst="rightArrow">
            <a:avLst>
              <a:gd name="adj1" fmla="val 65402"/>
              <a:gd name="adj2" fmla="val 50000"/>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ight Arrow 5"/>
          <p:cNvSpPr/>
          <p:nvPr/>
        </p:nvSpPr>
        <p:spPr>
          <a:xfrm>
            <a:off x="3352800" y="3042844"/>
            <a:ext cx="533400" cy="83057"/>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          </a:t>
            </a:r>
            <a:endParaRPr lang="en-US" dirty="0"/>
          </a:p>
        </p:txBody>
      </p:sp>
      <p:sp>
        <p:nvSpPr>
          <p:cNvPr id="7" name="Right Arrow 6"/>
          <p:cNvSpPr/>
          <p:nvPr/>
        </p:nvSpPr>
        <p:spPr>
          <a:xfrm>
            <a:off x="3501507" y="4970663"/>
            <a:ext cx="701740" cy="24231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407799172"/>
      </p:ext>
    </p:extLst>
  </p:cSld>
  <p:clrMapOvr>
    <a:masterClrMapping/>
  </p:clrMapOvr>
  <p:transition spd="slow">
    <p:wipe dir="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3001962"/>
          </a:xfrm>
        </p:spPr>
        <p:txBody>
          <a:bodyPr>
            <a:normAutofit fontScale="90000"/>
          </a:bodyPr>
          <a:lstStyle/>
          <a:p>
            <a:r>
              <a:rPr lang="en-US" dirty="0"/>
              <a:t>What resources will you use? Consider the internet sites you identified,  the activity products you created and the colleagues you met.</a:t>
            </a:r>
            <a:br>
              <a:rPr lang="en-US" dirty="0"/>
            </a:br>
            <a:endParaRPr lang="en-US" dirty="0"/>
          </a:p>
        </p:txBody>
      </p:sp>
      <p:sp>
        <p:nvSpPr>
          <p:cNvPr id="3" name="Content Placeholder 2"/>
          <p:cNvSpPr>
            <a:spLocks noGrp="1"/>
          </p:cNvSpPr>
          <p:nvPr>
            <p:ph idx="1"/>
          </p:nvPr>
        </p:nvSpPr>
        <p:spPr>
          <a:xfrm>
            <a:off x="457200" y="2743200"/>
            <a:ext cx="8229600" cy="3382963"/>
          </a:xfrm>
        </p:spPr>
        <p:txBody>
          <a:bodyPr/>
          <a:lstStyle/>
          <a:p>
            <a:pPr marL="0" indent="0">
              <a:buNone/>
            </a:pPr>
            <a:r>
              <a:rPr lang="en-US" sz="4000" dirty="0"/>
              <a:t>The resources will be use are the following: Computer, internet with the selected web sites, multimedia and projector.</a:t>
            </a:r>
          </a:p>
          <a:p>
            <a:pPr marL="0" indent="0">
              <a:buNone/>
            </a:pPr>
            <a:endParaRPr lang="en-US" dirty="0"/>
          </a:p>
        </p:txBody>
      </p:sp>
    </p:spTree>
    <p:extLst>
      <p:ext uri="{BB962C8B-B14F-4D97-AF65-F5344CB8AC3E}">
        <p14:creationId xmlns:p14="http://schemas.microsoft.com/office/powerpoint/2010/main" val="2588292228"/>
      </p:ext>
    </p:extLst>
  </p:cSld>
  <p:clrMapOvr>
    <a:masterClrMapping/>
  </p:clrMapOvr>
  <p:transition spd="slow">
    <p:wipe dir="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3078162"/>
          </a:xfrm>
        </p:spPr>
        <p:txBody>
          <a:bodyPr>
            <a:normAutofit/>
          </a:bodyPr>
          <a:lstStyle/>
          <a:p>
            <a:r>
              <a:rPr lang="en-US" dirty="0"/>
              <a:t>How will you organize your presentation? What will be the beginning, middle, and end?</a:t>
            </a:r>
            <a:br>
              <a:rPr lang="en-US" dirty="0"/>
            </a:br>
            <a:endParaRPr lang="en-US" dirty="0"/>
          </a:p>
        </p:txBody>
      </p:sp>
      <p:sp>
        <p:nvSpPr>
          <p:cNvPr id="3" name="Content Placeholder 2"/>
          <p:cNvSpPr>
            <a:spLocks noGrp="1"/>
          </p:cNvSpPr>
          <p:nvPr>
            <p:ph idx="1"/>
          </p:nvPr>
        </p:nvSpPr>
        <p:spPr>
          <a:xfrm>
            <a:off x="457200" y="2819400"/>
            <a:ext cx="8229600" cy="3306763"/>
          </a:xfrm>
        </p:spPr>
        <p:txBody>
          <a:bodyPr>
            <a:normAutofit/>
          </a:bodyPr>
          <a:lstStyle/>
          <a:p>
            <a:pPr marL="0" indent="0">
              <a:buNone/>
            </a:pPr>
            <a:r>
              <a:rPr lang="en-US" sz="4000" dirty="0" smtClean="0"/>
              <a:t>In the beginning will be the goal of the proposed plan.in the middle will be the action plan and at the end will be the evaluation or the assessment of the plan.</a:t>
            </a:r>
            <a:endParaRPr lang="en-US" sz="4000" dirty="0"/>
          </a:p>
        </p:txBody>
      </p:sp>
    </p:spTree>
    <p:extLst>
      <p:ext uri="{BB962C8B-B14F-4D97-AF65-F5344CB8AC3E}">
        <p14:creationId xmlns:p14="http://schemas.microsoft.com/office/powerpoint/2010/main" val="2905254943"/>
      </p:ext>
    </p:extLst>
  </p:cSld>
  <p:clrMapOvr>
    <a:masterClrMapping/>
  </p:clrMapOvr>
  <p:transition spd="slow">
    <p:wipe dir="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33400" y="304800"/>
            <a:ext cx="8229600" cy="4906963"/>
          </a:xfrm>
        </p:spPr>
        <p:txBody>
          <a:bodyPr/>
          <a:lstStyle/>
          <a:p>
            <a:pPr marL="0" indent="0">
              <a:buNone/>
            </a:pPr>
            <a:r>
              <a:rPr lang="en-US" dirty="0"/>
              <a:t>What software application will you use to create your presentation? What pictures, tables, and documents might you design in Microsoft Word? What type of presentation would you build in Microsoft Power point? What worksheets and charts might you make in Microsoft Excel?</a:t>
            </a:r>
          </a:p>
          <a:p>
            <a:endParaRPr lang="en-US" dirty="0"/>
          </a:p>
        </p:txBody>
      </p:sp>
    </p:spTree>
    <p:extLst>
      <p:ext uri="{BB962C8B-B14F-4D97-AF65-F5344CB8AC3E}">
        <p14:creationId xmlns:p14="http://schemas.microsoft.com/office/powerpoint/2010/main" val="3043286827"/>
      </p:ext>
    </p:extLst>
  </p:cSld>
  <p:clrMapOvr>
    <a:masterClrMapping/>
  </p:clrMapOvr>
  <p:transition spd="slow">
    <p:wipe dir="r"/>
  </p:transition>
  <p:timing>
    <p:tnLst>
      <p:par>
        <p:cTn id="1" dur="indefinite" restart="never" nodeType="tmRoot"/>
      </p:par>
    </p:tnLst>
  </p:timing>
</p:sld>
</file>

<file path=ppt/theme/theme1.xml><?xml version="1.0" encoding="utf-8"?>
<a:theme xmlns:a="http://schemas.openxmlformats.org/drawingml/2006/main" name="Office Theme">
  <a:themeElements>
    <a:clrScheme name="Adjacency">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Executiv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8575" cap="flat" cmpd="sng" algn="ctr">
          <a:solidFill>
            <a:schemeClr val="phClr"/>
          </a:solidFill>
          <a:prstDash val="solid"/>
        </a:ln>
        <a:ln w="508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60</TotalTime>
  <Words>586</Words>
  <Application>Microsoft Office PowerPoint</Application>
  <PresentationFormat>On-screen Show (4:3)</PresentationFormat>
  <Paragraphs>45</Paragraphs>
  <Slides>13</Slides>
  <Notes>1</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Office Theme</vt:lpstr>
      <vt:lpstr>An Action Plan on: </vt:lpstr>
      <vt:lpstr>What instructional strategies and task you will use to achieve your goals? </vt:lpstr>
      <vt:lpstr>PowerPoint Presentation</vt:lpstr>
      <vt:lpstr> </vt:lpstr>
      <vt:lpstr>What is your timeline for achieving your goals both in the short and long term? How will you display this information? The timeline are followed: </vt:lpstr>
      <vt:lpstr>PowerPoint Presentation</vt:lpstr>
      <vt:lpstr>What resources will you use? Consider the internet sites you identified,  the activity products you created and the colleagues you met. </vt:lpstr>
      <vt:lpstr>How will you organize your presentation? What will be the beginning, middle, and end? </vt:lpstr>
      <vt:lpstr>PowerPoint Presentation</vt:lpstr>
      <vt:lpstr>PowerPoint Presentation</vt:lpstr>
      <vt:lpstr>How long will it take to create your presentation? What is the sequence  in which the steps must be completed.? </vt:lpstr>
      <vt:lpstr>How will you engage your audience and convince them that applying technology literacy and 21st century teaching and learning skills and approaches will enhance your productivity and professional practices in your classroom? </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 Action Plan on:</dc:title>
  <dc:creator>LG</dc:creator>
  <cp:lastModifiedBy>LG</cp:lastModifiedBy>
  <cp:revision>7</cp:revision>
  <dcterms:created xsi:type="dcterms:W3CDTF">2011-10-25T08:38:25Z</dcterms:created>
  <dcterms:modified xsi:type="dcterms:W3CDTF">2011-10-27T11:50:55Z</dcterms:modified>
</cp:coreProperties>
</file>

<file path=docProps/thumbnail.jpeg>
</file>